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6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2019/9/24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5033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2019/9/24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67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176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Freeform 33"/>
          <p:cNvSpPr/>
          <p:nvPr/>
        </p:nvSpPr>
        <p:spPr bwMode="gray">
          <a:xfrm>
            <a:off x="2076451" y="2743200"/>
            <a:ext cx="10109200" cy="2195513"/>
          </a:xfrm>
          <a:custGeom>
            <a:avLst/>
            <a:gdLst>
              <a:gd name="T0" fmla="*/ 5376 w 5376"/>
              <a:gd name="T1" fmla="*/ 942 h 1383"/>
              <a:gd name="T2" fmla="*/ 5376 w 5376"/>
              <a:gd name="T3" fmla="*/ 1137 h 1383"/>
              <a:gd name="T4" fmla="*/ 2235 w 5376"/>
              <a:gd name="T5" fmla="*/ 911 h 1383"/>
              <a:gd name="T6" fmla="*/ 0 w 5376"/>
              <a:gd name="T7" fmla="*/ 834 h 1383"/>
              <a:gd name="T8" fmla="*/ 2481 w 5376"/>
              <a:gd name="T9" fmla="*/ 720 h 1383"/>
              <a:gd name="T10" fmla="*/ 5376 w 5376"/>
              <a:gd name="T11" fmla="*/ 942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76" h="1383">
                <a:moveTo>
                  <a:pt x="5376" y="942"/>
                </a:moveTo>
                <a:lnTo>
                  <a:pt x="5376" y="1137"/>
                </a:lnTo>
                <a:cubicBezTo>
                  <a:pt x="5376" y="1137"/>
                  <a:pt x="4224" y="21"/>
                  <a:pt x="2235" y="911"/>
                </a:cubicBezTo>
                <a:cubicBezTo>
                  <a:pt x="1185" y="1380"/>
                  <a:pt x="0" y="834"/>
                  <a:pt x="0" y="834"/>
                </a:cubicBezTo>
                <a:cubicBezTo>
                  <a:pt x="41" y="802"/>
                  <a:pt x="1179" y="1383"/>
                  <a:pt x="2481" y="720"/>
                </a:cubicBezTo>
                <a:cubicBezTo>
                  <a:pt x="4155" y="0"/>
                  <a:pt x="5376" y="942"/>
                  <a:pt x="5376" y="94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06" name="Freeform 34"/>
          <p:cNvSpPr/>
          <p:nvPr/>
        </p:nvSpPr>
        <p:spPr bwMode="gray">
          <a:xfrm>
            <a:off x="1524000" y="2514600"/>
            <a:ext cx="10689167" cy="2430463"/>
          </a:xfrm>
          <a:custGeom>
            <a:avLst/>
            <a:gdLst>
              <a:gd name="T0" fmla="*/ 2468 w 5324"/>
              <a:gd name="T1" fmla="*/ 868 h 1531"/>
              <a:gd name="T2" fmla="*/ 18 w 5324"/>
              <a:gd name="T3" fmla="*/ 867 h 1531"/>
              <a:gd name="T4" fmla="*/ 2578 w 5324"/>
              <a:gd name="T5" fmla="*/ 744 h 1531"/>
              <a:gd name="T6" fmla="*/ 5324 w 5324"/>
              <a:gd name="T7" fmla="*/ 771 h 1531"/>
              <a:gd name="T8" fmla="*/ 5324 w 5324"/>
              <a:gd name="T9" fmla="*/ 980 h 1531"/>
              <a:gd name="T10" fmla="*/ 2464 w 5324"/>
              <a:gd name="T11" fmla="*/ 872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4" h="1531">
                <a:moveTo>
                  <a:pt x="2468" y="868"/>
                </a:moveTo>
                <a:cubicBezTo>
                  <a:pt x="1212" y="1531"/>
                  <a:pt x="0" y="888"/>
                  <a:pt x="18" y="867"/>
                </a:cubicBezTo>
                <a:cubicBezTo>
                  <a:pt x="36" y="846"/>
                  <a:pt x="1311" y="1455"/>
                  <a:pt x="2578" y="744"/>
                </a:cubicBezTo>
                <a:cubicBezTo>
                  <a:pt x="4148" y="0"/>
                  <a:pt x="5324" y="771"/>
                  <a:pt x="5324" y="771"/>
                </a:cubicBezTo>
                <a:lnTo>
                  <a:pt x="5324" y="980"/>
                </a:lnTo>
                <a:cubicBezTo>
                  <a:pt x="5252" y="864"/>
                  <a:pt x="4040" y="96"/>
                  <a:pt x="2464" y="87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07" name="Freeform 35"/>
          <p:cNvSpPr/>
          <p:nvPr/>
        </p:nvSpPr>
        <p:spPr bwMode="gray">
          <a:xfrm>
            <a:off x="1985433" y="2559050"/>
            <a:ext cx="10206567" cy="2387600"/>
          </a:xfrm>
          <a:custGeom>
            <a:avLst/>
            <a:gdLst>
              <a:gd name="T0" fmla="*/ 5082 w 5083"/>
              <a:gd name="T1" fmla="*/ 912 h 1504"/>
              <a:gd name="T2" fmla="*/ 5083 w 5083"/>
              <a:gd name="T3" fmla="*/ 1068 h 1504"/>
              <a:gd name="T4" fmla="*/ 2288 w 5083"/>
              <a:gd name="T5" fmla="*/ 880 h 1504"/>
              <a:gd name="T6" fmla="*/ 6 w 5083"/>
              <a:gd name="T7" fmla="*/ 940 h 1504"/>
              <a:gd name="T8" fmla="*/ 2250 w 5083"/>
              <a:gd name="T9" fmla="*/ 832 h 1504"/>
              <a:gd name="T10" fmla="*/ 5082 w 5083"/>
              <a:gd name="T11" fmla="*/ 912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83" h="1504">
                <a:moveTo>
                  <a:pt x="5082" y="912"/>
                </a:moveTo>
                <a:lnTo>
                  <a:pt x="5083" y="1068"/>
                </a:lnTo>
                <a:cubicBezTo>
                  <a:pt x="5026" y="1020"/>
                  <a:pt x="3922" y="140"/>
                  <a:pt x="2288" y="880"/>
                </a:cubicBezTo>
                <a:cubicBezTo>
                  <a:pt x="1046" y="1504"/>
                  <a:pt x="11" y="947"/>
                  <a:pt x="6" y="940"/>
                </a:cubicBezTo>
                <a:cubicBezTo>
                  <a:pt x="0" y="932"/>
                  <a:pt x="1010" y="1416"/>
                  <a:pt x="2250" y="832"/>
                </a:cubicBezTo>
                <a:cubicBezTo>
                  <a:pt x="3853" y="0"/>
                  <a:pt x="5082" y="912"/>
                  <a:pt x="5082" y="912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93" name="Picture 21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7700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4724400"/>
            <a:ext cx="10363200" cy="1470025"/>
          </a:xfrm>
        </p:spPr>
        <p:txBody>
          <a:bodyPr/>
          <a:lstStyle>
            <a:lvl1pPr algn="r">
              <a:defRPr sz="4400">
                <a:latin typeface="Verdana" panose="020B060403050404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altLang="zh-CN" noProof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sz="quarter" idx="1"/>
          </p:nvPr>
        </p:nvSpPr>
        <p:spPr bwMode="hidden">
          <a:xfrm>
            <a:off x="5080000" y="3581400"/>
            <a:ext cx="6523567" cy="396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 algn="dist">
              <a:spcBef>
                <a:spcPct val="0"/>
              </a:spcBef>
              <a:buFontTx/>
              <a:buNone/>
              <a:defRPr sz="2000" i="1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altLang="zh-CN" noProof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157A1A4-5EFC-4C39-BB32-BD4385AF904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119A4-C534-48BE-8F6F-9C172A78974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743200" cy="6096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026400" cy="6096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B553F-E82D-4C8D-B56D-460B8947F27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46400" y="152400"/>
            <a:ext cx="86360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722438"/>
            <a:ext cx="5384800" cy="45259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477000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477000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D5CD0C48-5984-43A5-9A1E-74E6C0FDCE8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46400" y="152400"/>
            <a:ext cx="86360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609600" y="1722438"/>
            <a:ext cx="10972800" cy="4525962"/>
          </a:xfrm>
        </p:spPr>
        <p:txBody>
          <a:bodyPr/>
          <a:lstStyle/>
          <a:p>
            <a:r>
              <a:rPr lang="zh-CN" altLang="en-US"/>
              <a:t>单击图标添加表格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477000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477000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6AE1F02D-C0D0-4A7C-A0B0-1770A14E5C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46400" y="152400"/>
            <a:ext cx="86360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722438"/>
            <a:ext cx="10972800" cy="21859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4060825"/>
            <a:ext cx="10972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477000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477000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C299BCE2-C18A-40F1-9191-D8FD7435806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46400" y="152400"/>
            <a:ext cx="86360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 hasCustomPrompt="1"/>
          </p:nvPr>
        </p:nvSpPr>
        <p:spPr>
          <a:xfrm>
            <a:off x="609600" y="1722438"/>
            <a:ext cx="10972800" cy="4525962"/>
          </a:xfrm>
        </p:spPr>
        <p:txBody>
          <a:bodyPr/>
          <a:lstStyle/>
          <a:p>
            <a:r>
              <a:rPr lang="zh-CN" altLang="en-US"/>
              <a:t>单击图标添加 </a:t>
            </a:r>
            <a:r>
              <a:rPr lang="en-US" altLang="zh-CN"/>
              <a:t>SmartArt </a:t>
            </a:r>
            <a:r>
              <a:rPr lang="zh-CN" altLang="en-US"/>
              <a:t>图形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477000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477000"/>
            <a:ext cx="38608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477000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641A77D9-7195-47FE-AC08-D17E84B6253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06DF0-B44F-4E53-9A57-B3DE16472FC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55435-6B73-441C-B467-FB23311492E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96670-DC52-4593-ACB6-3A9F09C8ABD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65B24-183B-47BF-B72A-842633AADCE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16C69-8FF6-4045-829A-A4A0A80DE4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2F267-4D54-41CA-9970-ED2B8B5DD18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9C915-B7A9-4D7F-8DC0-52AAF456CFA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0AD22-AB1F-42CF-90A6-2B048B5CE89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19216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/>
          <p:nvPr/>
        </p:nvGrpSpPr>
        <p:grpSpPr bwMode="auto">
          <a:xfrm>
            <a:off x="4546600" y="533400"/>
            <a:ext cx="7675033" cy="6324600"/>
            <a:chOff x="1872" y="48"/>
            <a:chExt cx="3888" cy="4272"/>
          </a:xfrm>
        </p:grpSpPr>
        <p:pic>
          <p:nvPicPr>
            <p:cNvPr id="1038" name="Picture 14" descr="222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528"/>
              <a:ext cx="3756" cy="3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time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r="5357" b="6129"/>
            <a:stretch>
              <a:fillRect/>
            </a:stretch>
          </p:blipFill>
          <p:spPr bwMode="auto">
            <a:xfrm>
              <a:off x="2104" y="48"/>
              <a:ext cx="3656" cy="4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0" name="Freeform 16"/>
          <p:cNvSpPr/>
          <p:nvPr/>
        </p:nvSpPr>
        <p:spPr bwMode="gray">
          <a:xfrm rot="185663">
            <a:off x="1077384" y="557213"/>
            <a:ext cx="11131549" cy="1644650"/>
          </a:xfrm>
          <a:custGeom>
            <a:avLst/>
            <a:gdLst>
              <a:gd name="T0" fmla="*/ 5376 w 5376"/>
              <a:gd name="T1" fmla="*/ 942 h 1383"/>
              <a:gd name="T2" fmla="*/ 5376 w 5376"/>
              <a:gd name="T3" fmla="*/ 1137 h 1383"/>
              <a:gd name="T4" fmla="*/ 2235 w 5376"/>
              <a:gd name="T5" fmla="*/ 911 h 1383"/>
              <a:gd name="T6" fmla="*/ 0 w 5376"/>
              <a:gd name="T7" fmla="*/ 834 h 1383"/>
              <a:gd name="T8" fmla="*/ 2481 w 5376"/>
              <a:gd name="T9" fmla="*/ 720 h 1383"/>
              <a:gd name="T10" fmla="*/ 5376 w 5376"/>
              <a:gd name="T11" fmla="*/ 942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76" h="1383">
                <a:moveTo>
                  <a:pt x="5376" y="942"/>
                </a:moveTo>
                <a:lnTo>
                  <a:pt x="5376" y="1137"/>
                </a:lnTo>
                <a:cubicBezTo>
                  <a:pt x="5376" y="1137"/>
                  <a:pt x="4224" y="21"/>
                  <a:pt x="2235" y="911"/>
                </a:cubicBezTo>
                <a:cubicBezTo>
                  <a:pt x="1185" y="1380"/>
                  <a:pt x="0" y="834"/>
                  <a:pt x="0" y="834"/>
                </a:cubicBezTo>
                <a:cubicBezTo>
                  <a:pt x="41" y="802"/>
                  <a:pt x="1179" y="1383"/>
                  <a:pt x="2481" y="720"/>
                </a:cubicBezTo>
                <a:cubicBezTo>
                  <a:pt x="4155" y="0"/>
                  <a:pt x="5376" y="942"/>
                  <a:pt x="5376" y="94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1" name="Freeform 17"/>
          <p:cNvSpPr/>
          <p:nvPr/>
        </p:nvSpPr>
        <p:spPr bwMode="gray">
          <a:xfrm rot="185500">
            <a:off x="436033" y="387350"/>
            <a:ext cx="11770784" cy="1820863"/>
          </a:xfrm>
          <a:custGeom>
            <a:avLst/>
            <a:gdLst>
              <a:gd name="T0" fmla="*/ 2468 w 5324"/>
              <a:gd name="T1" fmla="*/ 868 h 1531"/>
              <a:gd name="T2" fmla="*/ 18 w 5324"/>
              <a:gd name="T3" fmla="*/ 867 h 1531"/>
              <a:gd name="T4" fmla="*/ 2578 w 5324"/>
              <a:gd name="T5" fmla="*/ 744 h 1531"/>
              <a:gd name="T6" fmla="*/ 5324 w 5324"/>
              <a:gd name="T7" fmla="*/ 771 h 1531"/>
              <a:gd name="T8" fmla="*/ 5324 w 5324"/>
              <a:gd name="T9" fmla="*/ 980 h 1531"/>
              <a:gd name="T10" fmla="*/ 2464 w 5324"/>
              <a:gd name="T11" fmla="*/ 872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24" h="1531">
                <a:moveTo>
                  <a:pt x="2468" y="868"/>
                </a:moveTo>
                <a:cubicBezTo>
                  <a:pt x="1212" y="1531"/>
                  <a:pt x="0" y="888"/>
                  <a:pt x="18" y="867"/>
                </a:cubicBezTo>
                <a:cubicBezTo>
                  <a:pt x="36" y="846"/>
                  <a:pt x="1311" y="1455"/>
                  <a:pt x="2578" y="744"/>
                </a:cubicBezTo>
                <a:cubicBezTo>
                  <a:pt x="4148" y="0"/>
                  <a:pt x="5324" y="771"/>
                  <a:pt x="5324" y="771"/>
                </a:cubicBezTo>
                <a:lnTo>
                  <a:pt x="5324" y="980"/>
                </a:lnTo>
                <a:cubicBezTo>
                  <a:pt x="5252" y="864"/>
                  <a:pt x="4040" y="96"/>
                  <a:pt x="2464" y="87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2" name="Freeform 18"/>
          <p:cNvSpPr/>
          <p:nvPr/>
        </p:nvSpPr>
        <p:spPr bwMode="gray">
          <a:xfrm rot="188783">
            <a:off x="977900" y="420688"/>
            <a:ext cx="11237384" cy="1789112"/>
          </a:xfrm>
          <a:custGeom>
            <a:avLst/>
            <a:gdLst>
              <a:gd name="T0" fmla="*/ 5082 w 5083"/>
              <a:gd name="T1" fmla="*/ 912 h 1504"/>
              <a:gd name="T2" fmla="*/ 5083 w 5083"/>
              <a:gd name="T3" fmla="*/ 1068 h 1504"/>
              <a:gd name="T4" fmla="*/ 2288 w 5083"/>
              <a:gd name="T5" fmla="*/ 880 h 1504"/>
              <a:gd name="T6" fmla="*/ 6 w 5083"/>
              <a:gd name="T7" fmla="*/ 940 h 1504"/>
              <a:gd name="T8" fmla="*/ 2250 w 5083"/>
              <a:gd name="T9" fmla="*/ 832 h 1504"/>
              <a:gd name="T10" fmla="*/ 5082 w 5083"/>
              <a:gd name="T11" fmla="*/ 912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83" h="1504">
                <a:moveTo>
                  <a:pt x="5082" y="912"/>
                </a:moveTo>
                <a:lnTo>
                  <a:pt x="5083" y="1068"/>
                </a:lnTo>
                <a:cubicBezTo>
                  <a:pt x="5026" y="1020"/>
                  <a:pt x="3922" y="140"/>
                  <a:pt x="2288" y="880"/>
                </a:cubicBezTo>
                <a:cubicBezTo>
                  <a:pt x="1046" y="1504"/>
                  <a:pt x="11" y="947"/>
                  <a:pt x="6" y="940"/>
                </a:cubicBezTo>
                <a:cubicBezTo>
                  <a:pt x="0" y="932"/>
                  <a:pt x="1010" y="1416"/>
                  <a:pt x="2250" y="832"/>
                </a:cubicBezTo>
                <a:cubicBezTo>
                  <a:pt x="3853" y="0"/>
                  <a:pt x="5082" y="912"/>
                  <a:pt x="5082" y="912"/>
                </a:cubicBezTo>
                <a:close/>
              </a:path>
            </a:pathLst>
          </a:custGeom>
          <a:solidFill>
            <a:schemeClr val="accent1">
              <a:alpha val="6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1" name="Picture 7" descr="1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512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46400" y="152400"/>
            <a:ext cx="863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22438"/>
            <a:ext cx="109728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77000"/>
            <a:ext cx="3860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0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C8698454-3F8D-48DA-AF3D-412F24D2A5A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436500" y="980728"/>
            <a:ext cx="6115884" cy="107632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  </a:t>
            </a:r>
            <a:r>
              <a:rPr lang="en-US" altLang="zh-CN" sz="32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Dì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y</a:t>
            </a:r>
            <a:r>
              <a:rPr lang="en-US" altLang="en-US" sz="32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ī</a:t>
            </a:r>
            <a:r>
              <a:rPr lang="en-US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kè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altLang="zh-CN" sz="32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Nǐ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hǎo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/>
            </a:r>
            <a:b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  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第   一  课      你  好！</a:t>
            </a:r>
            <a:endParaRPr lang="en-US" altLang="zh-CN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111799" y="2348880"/>
            <a:ext cx="5849937" cy="4629150"/>
            <a:chOff x="3419872" y="1196752"/>
            <a:chExt cx="5849937" cy="4629150"/>
          </a:xfrm>
        </p:grpSpPr>
        <p:pic>
          <p:nvPicPr>
            <p:cNvPr id="28" name="Picture 2" descr="C:\Documents and Settings\Administrator\桌面\psd8388.png"/>
            <p:cNvPicPr>
              <a:picLocks noChangeAspect="1" noChangeArrowheads="1"/>
            </p:cNvPicPr>
            <p:nvPr/>
          </p:nvPicPr>
          <p:blipFill>
            <a:blip r:embed="rId2" cstate="print"/>
            <a:srcRect l="28058" t="29604" r="28069" b="24886"/>
            <a:stretch>
              <a:fillRect/>
            </a:stretch>
          </p:blipFill>
          <p:spPr bwMode="auto">
            <a:xfrm>
              <a:off x="3419872" y="1196752"/>
              <a:ext cx="5849937" cy="4629150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</p:pic>
        <p:pic>
          <p:nvPicPr>
            <p:cNvPr id="29" name="Picture 3" descr="你好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2276872"/>
              <a:ext cx="1849162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80410" y="1444280"/>
            <a:ext cx="6523901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8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              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Nǐmen 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hǎo 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！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400" dirty="0">
                <a:latin typeface="楷体_GB2312" pitchFamily="49" charset="-122"/>
                <a:ea typeface="楷体_GB2312"/>
              </a:rPr>
              <a:t>李  老  师: 你们 好！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400" dirty="0">
                <a:ea typeface="楷体_GB2312"/>
              </a:rPr>
              <a:t>                    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ǎ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o shī ，nín h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ǎ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o！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400" dirty="0">
                <a:latin typeface="楷体_GB2312" pitchFamily="49" charset="-122"/>
                <a:ea typeface="楷体_GB2312"/>
              </a:rPr>
              <a:t>马丽、山本: 老师，您好！ 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4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                  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Qǐ</a:t>
            </a:r>
            <a:r>
              <a:rPr lang="en-US" altLang="zh-CN" sz="2400" dirty="0" err="1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 err="1"/>
              <a:t>g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jìn ！Qǐ</a:t>
            </a:r>
            <a:r>
              <a:rPr lang="en-US" altLang="zh-CN" sz="2400" dirty="0" err="1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 err="1"/>
              <a:t>g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zuò！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400" dirty="0">
                <a:latin typeface="楷体_GB2312" pitchFamily="49" charset="-122"/>
                <a:ea typeface="楷体_GB2312"/>
              </a:rPr>
              <a:t>李  老  师: 请进！请坐！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400" dirty="0">
                <a:ea typeface="楷体_GB2312"/>
                <a:sym typeface="Arial" panose="020B0604020202020204" pitchFamily="34" charset="0"/>
              </a:rPr>
              <a:t>                     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Xièxiè ！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400" dirty="0">
                <a:latin typeface="楷体_GB2312" pitchFamily="49" charset="-122"/>
                <a:ea typeface="楷体_GB2312"/>
              </a:rPr>
              <a:t>马丽、山本: 谢谢！</a:t>
            </a:r>
            <a:endParaRPr lang="zh-CN" altLang="en-US" sz="2400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713911" y="332656"/>
            <a:ext cx="6477000" cy="1143000"/>
          </a:xfrm>
        </p:spPr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课文</a:t>
            </a:r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33872" y="1700808"/>
            <a:ext cx="8100392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                 </a:t>
            </a:r>
            <a:r>
              <a:rPr lang="en-US" altLang="zh-CN" sz="2400" dirty="0" err="1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Bú</a:t>
            </a:r>
            <a:r>
              <a:rPr lang="en-US" altLang="zh-CN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k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è</a:t>
            </a:r>
            <a:r>
              <a:rPr lang="en-US" altLang="zh-CN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qi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！Nǐ ji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à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o shénme mí</a:t>
            </a:r>
            <a:r>
              <a:rPr lang="en-US" altLang="zh-CN" sz="2400" dirty="0" err="1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 err="1"/>
              <a:t>g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zì 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_GB2312" pitchFamily="49" charset="-122"/>
                <a:ea typeface="楷体_GB2312"/>
              </a:rPr>
              <a:t>李老师：不客气！你  叫   什么  名字？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ea typeface="楷体_GB2312"/>
                <a:sym typeface="Arial" panose="020B0604020202020204" pitchFamily="34" charset="0"/>
              </a:rPr>
              <a:t>	</a:t>
            </a:r>
            <a:r>
              <a:rPr lang="zh-CN" altLang="en-US" sz="24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Wǒ ji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à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o Sh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ā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nběn </a:t>
            </a:r>
            <a:r>
              <a:rPr lang="en-US" altLang="zh-CN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dirty="0">
              <a:latin typeface="方正舒体" panose="02010601030101010101" pitchFamily="2" charset="-122"/>
              <a:ea typeface="方正舒体" panose="0201060103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_GB2312" pitchFamily="49" charset="-122"/>
                <a:ea typeface="楷体_GB2312"/>
              </a:rPr>
              <a:t>山  本：我  叫  山本。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ea typeface="楷体_GB2312"/>
                <a:sym typeface="Arial" panose="020B0604020202020204" pitchFamily="34" charset="0"/>
              </a:rPr>
              <a:t>	</a:t>
            </a:r>
            <a:r>
              <a:rPr lang="zh-CN" altLang="en-US" sz="24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Nǐ shì nǎ </a:t>
            </a:r>
            <a:r>
              <a:rPr lang="en-US" altLang="zh-CN" sz="2000" dirty="0"/>
              <a:t>g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uó rén 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_GB2312" pitchFamily="49" charset="-122"/>
                <a:ea typeface="楷体_GB2312"/>
              </a:rPr>
              <a:t>李老师：你 是  哪 国 人？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ea typeface="楷体_GB2312"/>
                <a:sym typeface="Arial" panose="020B0604020202020204" pitchFamily="34" charset="0"/>
              </a:rPr>
              <a:t>	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  Wǒ shì Rìběn rén </a:t>
            </a:r>
            <a:r>
              <a:rPr lang="en-US" altLang="zh-CN" sz="2400" dirty="0">
                <a:latin typeface="方正舒体" panose="02010601030101010101" pitchFamily="2" charset="-122"/>
                <a:ea typeface="方正舒体" panose="02010601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zh-CN" altLang="en-US" sz="2400" dirty="0">
              <a:latin typeface="方正舒体" panose="02010601030101010101" pitchFamily="2" charset="-122"/>
              <a:ea typeface="方正舒体" panose="02010601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_GB2312" pitchFamily="49" charset="-122"/>
                <a:ea typeface="楷体_GB2312"/>
              </a:rPr>
              <a:t>山  本：我 是 日本 人。</a:t>
            </a:r>
            <a:endParaRPr lang="zh-CN" altLang="en-US" sz="2400" dirty="0">
              <a:ea typeface="楷体_GB231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007768" y="476672"/>
            <a:ext cx="1296144" cy="864096"/>
          </a:xfrm>
        </p:spPr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课文</a:t>
            </a:r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207568" y="1988840"/>
            <a:ext cx="77768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zh-CN" altLang="en-US" sz="2000" b="1" kern="0" dirty="0">
                <a:ea typeface="宋体" panose="02010600030101010101" pitchFamily="2" charset="-122"/>
              </a:rPr>
              <a:t>		</a:t>
            </a:r>
            <a:r>
              <a:rPr lang="zh-CN" altLang="en-US" sz="2400" kern="0" dirty="0">
                <a:ea typeface="楷体_GB2312"/>
              </a:rPr>
              <a:t>  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Nǐ ji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à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o shénme mín</a:t>
            </a:r>
            <a:r>
              <a:rPr lang="en-US" altLang="zh-CN" sz="2000" dirty="0"/>
              <a:t>g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zì 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Arial" panose="020B0604020202020204" pitchFamily="34" charset="0"/>
              </a:rPr>
              <a:t>？</a:t>
            </a:r>
          </a:p>
          <a:p>
            <a:pPr>
              <a:buFontTx/>
              <a:buNone/>
            </a:pPr>
            <a:r>
              <a:rPr lang="zh-CN" altLang="en-US" sz="2400" kern="0" dirty="0">
                <a:latin typeface="楷体_GB2312" pitchFamily="49" charset="-122"/>
                <a:ea typeface="楷体_GB2312"/>
              </a:rPr>
              <a:t>李老师:你 叫  什么  名字？</a:t>
            </a:r>
            <a:endParaRPr lang="zh-CN" altLang="en-US" sz="2400" kern="0" dirty="0">
              <a:ea typeface="楷体_GB2312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zh-CN" altLang="en-US" sz="2400" kern="0" dirty="0">
                <a:ea typeface="楷体_GB2312"/>
              </a:rPr>
              <a:t>		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Wǒ ji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à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o M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ǎ </a:t>
            </a:r>
            <a:r>
              <a:rPr lang="en-US" altLang="zh-CN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ì </a:t>
            </a:r>
            <a:r>
              <a:rPr lang="en-US" altLang="zh-CN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kern="0" dirty="0">
              <a:latin typeface="方正舒体" panose="02010601030101010101" pitchFamily="2" charset="-122"/>
              <a:ea typeface="方正舒体" panose="02010601030101010101" pitchFamily="2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en-US" sz="2400" kern="0" dirty="0">
                <a:latin typeface="楷体_GB2312" pitchFamily="49" charset="-122"/>
                <a:ea typeface="楷体_GB2312"/>
              </a:rPr>
              <a:t>马 丽: 我 叫  马丽。</a:t>
            </a:r>
          </a:p>
          <a:p>
            <a:pPr>
              <a:buFontTx/>
              <a:buNone/>
            </a:pPr>
            <a:r>
              <a:rPr lang="zh-CN" altLang="en-US" sz="2400" kern="0" dirty="0">
                <a:ea typeface="楷体_GB2312"/>
              </a:rPr>
              <a:t>		</a:t>
            </a:r>
            <a:r>
              <a:rPr lang="zh-CN" altLang="en-US" sz="2400" kern="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Nǐ shì n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ǎ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/>
              <a:t>g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uó rén 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</a:rPr>
              <a:t>？</a:t>
            </a:r>
          </a:p>
          <a:p>
            <a:pPr>
              <a:buFontTx/>
              <a:buNone/>
            </a:pPr>
            <a:r>
              <a:rPr lang="zh-CN" altLang="en-US" sz="2400" kern="0" dirty="0">
                <a:latin typeface="楷体_GB2312" pitchFamily="49" charset="-122"/>
                <a:ea typeface="楷体_GB2312"/>
              </a:rPr>
              <a:t>李老师:你 是  哪 国 人？</a:t>
            </a:r>
          </a:p>
          <a:p>
            <a:pPr>
              <a:buNone/>
            </a:pPr>
            <a:r>
              <a:rPr lang="zh-CN" altLang="en-US" sz="2400" kern="0" dirty="0">
                <a:ea typeface="楷体_GB2312"/>
              </a:rPr>
              <a:t>		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 Wǒ shì </a:t>
            </a:r>
            <a:r>
              <a:rPr lang="en-US" altLang="zh-CN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ě</a:t>
            </a:r>
            <a:r>
              <a:rPr lang="en-US" altLang="zh-CN" sz="2400" kern="0" dirty="0" err="1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 err="1"/>
              <a:t>g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uó rén</a:t>
            </a:r>
            <a:r>
              <a:rPr lang="en-US" altLang="zh-CN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ǎ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oshī ，nín </a:t>
            </a:r>
            <a:r>
              <a:rPr lang="en-US" altLang="zh-CN" sz="2000" dirty="0"/>
              <a:t>g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uìxìn</a:t>
            </a:r>
            <a:r>
              <a:rPr lang="en-US" altLang="zh-CN" sz="2000" dirty="0"/>
              <a:t>g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kern="0" dirty="0">
                <a:latin typeface="方正舒体" panose="02010601030101010101" pitchFamily="2" charset="-122"/>
                <a:ea typeface="方正舒体" panose="02010601030101010101" pitchFamily="2" charset="-122"/>
              </a:rPr>
              <a:t>？</a:t>
            </a:r>
            <a:endParaRPr lang="zh-CN" altLang="en-US" sz="2400" kern="0" dirty="0">
              <a:latin typeface="方正舒体" panose="02010601030101010101" pitchFamily="2" charset="-122"/>
              <a:ea typeface="方正舒体" panose="02010601030101010101" pitchFamily="2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2400" kern="0" dirty="0">
                <a:latin typeface="楷体_GB2312" pitchFamily="49" charset="-122"/>
                <a:ea typeface="楷体_GB2312"/>
              </a:rPr>
              <a:t>马 丽: 我 是  美国  人。老 师，  您  贵姓？</a:t>
            </a:r>
          </a:p>
          <a:p>
            <a:pPr>
              <a:buFontTx/>
              <a:buNone/>
            </a:pPr>
            <a:endParaRPr lang="zh-CN" altLang="en-US" sz="2400" kern="0" dirty="0">
              <a:latin typeface="楷体_GB2312" pitchFamily="49" charset="-122"/>
              <a:ea typeface="楷体_GB2312"/>
            </a:endParaRPr>
          </a:p>
          <a:p>
            <a:pPr>
              <a:buFontTx/>
              <a:buNone/>
            </a:pPr>
            <a:r>
              <a:rPr lang="zh-CN" altLang="en-US" sz="2400" kern="0" dirty="0">
                <a:ea typeface="楷体_GB2312"/>
              </a:rPr>
              <a:t>		</a:t>
            </a:r>
            <a:r>
              <a:rPr lang="zh-CN" altLang="en-US" sz="2400" kern="0" dirty="0">
                <a:latin typeface="楷体_GB2312" pitchFamily="49" charset="-122"/>
                <a:ea typeface="楷体_GB2312"/>
              </a:rPr>
              <a:t>		</a:t>
            </a:r>
            <a:endParaRPr lang="zh-CN" altLang="en-US" sz="1800" b="1" kern="0" dirty="0">
              <a:cs typeface="Arial" panose="020B0604020202020204" pitchFamily="34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713911" y="332656"/>
            <a:ext cx="6477000" cy="1143000"/>
          </a:xfrm>
        </p:spPr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课文</a:t>
            </a:r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5560" y="1916832"/>
            <a:ext cx="7848872" cy="378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dirty="0"/>
              <a:t>	</a:t>
            </a:r>
            <a:r>
              <a:rPr lang="zh-CN" altLang="en-US" sz="2000" dirty="0">
                <a:latin typeface="方正舒体" panose="02010601030101010101" pitchFamily="2" charset="-122"/>
                <a:ea typeface="方正舒体" panose="02010601030101010101" pitchFamily="2" charset="-122"/>
              </a:rPr>
              <a:t>  </a:t>
            </a:r>
            <a:r>
              <a:rPr lang="zh-CN" altLang="en-US" sz="2000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           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Wǒ xì</a:t>
            </a:r>
            <a:r>
              <a:rPr lang="en-US" altLang="zh-CN" sz="2400" dirty="0" err="1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 err="1"/>
              <a:t>g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Lǐ</a:t>
            </a:r>
            <a:r>
              <a:rPr lang="en-US" altLang="zh-CN" sz="2400" dirty="0" smtClean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.  </a:t>
            </a:r>
            <a:r>
              <a:rPr lang="zh-CN" altLang="en-US" sz="2400" dirty="0" smtClean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ǒ shì </a:t>
            </a:r>
            <a:r>
              <a:rPr lang="zh-CN" altLang="en-US" sz="2400" dirty="0" smtClean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 Zh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ō</a:t>
            </a:r>
            <a:r>
              <a:rPr lang="en-US" altLang="zh-CN" sz="2400" dirty="0" err="1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 err="1"/>
              <a:t>gg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uó rén</a:t>
            </a:r>
            <a:r>
              <a:rPr lang="en-US" altLang="zh-CN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方正舒体" panose="02010601030101010101" pitchFamily="2" charset="-122"/>
              <a:ea typeface="方正舒体" panose="02010601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楷体_GB2312" pitchFamily="49" charset="-122"/>
                <a:ea typeface="楷体_GB2312"/>
              </a:rPr>
              <a:t>李  老  师: 我  姓 李。我 是   </a:t>
            </a:r>
            <a:r>
              <a:rPr lang="zh-CN" altLang="en-US" sz="2400">
                <a:latin typeface="楷体_GB2312" pitchFamily="49" charset="-122"/>
                <a:ea typeface="楷体_GB2312"/>
              </a:rPr>
              <a:t>中国  </a:t>
            </a:r>
            <a:r>
              <a:rPr lang="zh-CN" altLang="en-US" sz="2400" smtClean="0">
                <a:latin typeface="楷体_GB2312" pitchFamily="49" charset="-122"/>
                <a:ea typeface="楷体_GB2312"/>
              </a:rPr>
              <a:t>  人     </a:t>
            </a:r>
            <a:endParaRPr lang="zh-CN" altLang="en-US" sz="2400" dirty="0">
              <a:latin typeface="楷体_GB2312" pitchFamily="49" charset="-122"/>
              <a:ea typeface="楷体_GB2312"/>
            </a:endParaRPr>
          </a:p>
          <a:p>
            <a:r>
              <a:rPr lang="zh-CN" altLang="en-US" sz="2400" dirty="0">
                <a:ea typeface="楷体_GB2312"/>
              </a:rPr>
              <a:t>	    </a:t>
            </a:r>
            <a:r>
              <a:rPr lang="zh-CN" altLang="en-US" sz="2400" dirty="0" smtClean="0">
                <a:ea typeface="楷体_GB2312"/>
              </a:rPr>
              <a:t>      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Lǐl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ǎ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oshī，nín h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ǎ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o ！</a:t>
            </a:r>
          </a:p>
          <a:p>
            <a:r>
              <a:rPr lang="zh-CN" altLang="en-US" sz="2400" dirty="0">
                <a:latin typeface="楷体_GB2312" pitchFamily="49" charset="-122"/>
                <a:ea typeface="楷体_GB2312"/>
              </a:rPr>
              <a:t>马丽、山本: 李老师，  您好！</a:t>
            </a:r>
            <a:endParaRPr lang="en-US" altLang="zh-CN" sz="2400" dirty="0">
              <a:latin typeface="楷体_GB2312" pitchFamily="49" charset="-122"/>
              <a:ea typeface="楷体_GB2312"/>
            </a:endParaRPr>
          </a:p>
          <a:p>
            <a:endParaRPr lang="zh-CN" altLang="en-US" sz="2400" dirty="0">
              <a:latin typeface="楷体_GB2312" pitchFamily="49" charset="-122"/>
              <a:ea typeface="楷体_GB2312"/>
            </a:endParaRPr>
          </a:p>
          <a:p>
            <a:r>
              <a:rPr lang="zh-CN" altLang="en-US" sz="2400" dirty="0">
                <a:latin typeface="楷体_GB2312" pitchFamily="49" charset="-122"/>
                <a:ea typeface="楷体_GB2312"/>
              </a:rPr>
              <a:t>（下课了！）</a:t>
            </a:r>
          </a:p>
          <a:p>
            <a:r>
              <a:rPr lang="zh-CN" altLang="en-US" sz="2400" dirty="0">
                <a:ea typeface="楷体_GB2312"/>
              </a:rPr>
              <a:t>		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Lǐ l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ǎ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oshī，z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à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iji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à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n ！</a:t>
            </a:r>
          </a:p>
          <a:p>
            <a:r>
              <a:rPr lang="zh-CN" altLang="en-US" sz="2400" dirty="0">
                <a:latin typeface="楷体_GB2312" pitchFamily="49" charset="-122"/>
                <a:ea typeface="楷体_GB2312"/>
              </a:rPr>
              <a:t>马丽、山本:  李老师， 再 见！</a:t>
            </a:r>
          </a:p>
          <a:p>
            <a:r>
              <a:rPr lang="zh-CN" altLang="en-US" sz="2400" dirty="0">
                <a:ea typeface="楷体_GB2312"/>
              </a:rPr>
              <a:t>	      </a:t>
            </a:r>
            <a:r>
              <a:rPr lang="zh-CN" altLang="en-US" sz="2400" dirty="0" smtClean="0">
                <a:ea typeface="楷体_GB2312"/>
              </a:rPr>
              <a:t>     </a:t>
            </a:r>
            <a:r>
              <a:rPr lang="zh-CN" altLang="en-US" sz="2400" dirty="0" smtClean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Z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à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iji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  <a:sym typeface="新宋体" panose="02010609030101010101" charset="-122"/>
              </a:rPr>
              <a:t>à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  <a:cs typeface="Times New Roman" panose="02020603050405020304" pitchFamily="18" charset="0"/>
              </a:rPr>
              <a:t>n </a:t>
            </a:r>
            <a:r>
              <a:rPr lang="zh-CN" altLang="en-US" sz="2400" dirty="0">
                <a:latin typeface="方正舒体" panose="02010601030101010101" pitchFamily="2" charset="-122"/>
                <a:ea typeface="方正舒体" panose="02010601030101010101" pitchFamily="2" charset="-122"/>
              </a:rPr>
              <a:t>！</a:t>
            </a:r>
          </a:p>
          <a:p>
            <a:r>
              <a:rPr lang="zh-CN" altLang="en-US" sz="2400" dirty="0">
                <a:latin typeface="楷体_GB2312" pitchFamily="49" charset="-122"/>
                <a:ea typeface="楷体_GB2312"/>
              </a:rPr>
              <a:t>李  老  师:  再见！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713911" y="332656"/>
            <a:ext cx="6477000" cy="1143000"/>
          </a:xfrm>
        </p:spPr>
        <p:txBody>
          <a:bodyPr/>
          <a:lstStyle/>
          <a:p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课文</a:t>
            </a:r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：www.1ppt.com">
  <a:themeElements>
    <a:clrScheme name="Default Design 3">
      <a:dk1>
        <a:srgbClr val="000000"/>
      </a:dk1>
      <a:lt1>
        <a:srgbClr val="F7F6EF"/>
      </a:lt1>
      <a:dk2>
        <a:srgbClr val="663300"/>
      </a:dk2>
      <a:lt2>
        <a:srgbClr val="969696"/>
      </a:lt2>
      <a:accent1>
        <a:srgbClr val="F4CC3A"/>
      </a:accent1>
      <a:accent2>
        <a:srgbClr val="FE836E"/>
      </a:accent2>
      <a:accent3>
        <a:srgbClr val="FAFAF6"/>
      </a:accent3>
      <a:accent4>
        <a:srgbClr val="000000"/>
      </a:accent4>
      <a:accent5>
        <a:srgbClr val="F8E2AE"/>
      </a:accent5>
      <a:accent6>
        <a:srgbClr val="E67663"/>
      </a:accent6>
      <a:hlink>
        <a:srgbClr val="F06E02"/>
      </a:hlink>
      <a:folHlink>
        <a:srgbClr val="BD8D1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6EBDE"/>
        </a:lt1>
        <a:dk2>
          <a:srgbClr val="850938"/>
        </a:dk2>
        <a:lt2>
          <a:srgbClr val="969696"/>
        </a:lt2>
        <a:accent1>
          <a:srgbClr val="D9BD8A"/>
        </a:accent1>
        <a:accent2>
          <a:srgbClr val="0AB094"/>
        </a:accent2>
        <a:accent3>
          <a:srgbClr val="FAF3EC"/>
        </a:accent3>
        <a:accent4>
          <a:srgbClr val="000000"/>
        </a:accent4>
        <a:accent5>
          <a:srgbClr val="E9DBC4"/>
        </a:accent5>
        <a:accent6>
          <a:srgbClr val="089F86"/>
        </a:accent6>
        <a:hlink>
          <a:srgbClr val="DF923D"/>
        </a:hlink>
        <a:folHlink>
          <a:srgbClr val="D0C5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EEDD6"/>
        </a:lt1>
        <a:dk2>
          <a:srgbClr val="003366"/>
        </a:dk2>
        <a:lt2>
          <a:srgbClr val="808080"/>
        </a:lt2>
        <a:accent1>
          <a:srgbClr val="E3A47D"/>
        </a:accent1>
        <a:accent2>
          <a:srgbClr val="4CCC86"/>
        </a:accent2>
        <a:accent3>
          <a:srgbClr val="F5F4E8"/>
        </a:accent3>
        <a:accent4>
          <a:srgbClr val="000000"/>
        </a:accent4>
        <a:accent5>
          <a:srgbClr val="EFCFBF"/>
        </a:accent5>
        <a:accent6>
          <a:srgbClr val="44B979"/>
        </a:accent6>
        <a:hlink>
          <a:srgbClr val="60A3DA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7F6EF"/>
        </a:lt1>
        <a:dk2>
          <a:srgbClr val="663300"/>
        </a:dk2>
        <a:lt2>
          <a:srgbClr val="969696"/>
        </a:lt2>
        <a:accent1>
          <a:srgbClr val="F4CC3A"/>
        </a:accent1>
        <a:accent2>
          <a:srgbClr val="FE836E"/>
        </a:accent2>
        <a:accent3>
          <a:srgbClr val="FAFAF6"/>
        </a:accent3>
        <a:accent4>
          <a:srgbClr val="000000"/>
        </a:accent4>
        <a:accent5>
          <a:srgbClr val="F8E2AE"/>
        </a:accent5>
        <a:accent6>
          <a:srgbClr val="E67663"/>
        </a:accent6>
        <a:hlink>
          <a:srgbClr val="F06E02"/>
        </a:hlink>
        <a:folHlink>
          <a:srgbClr val="BD8D1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111</Words>
  <Application>Microsoft Office PowerPoint</Application>
  <PresentationFormat>宽屏</PresentationFormat>
  <Paragraphs>41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方正舒体</vt:lpstr>
      <vt:lpstr>华文楷体</vt:lpstr>
      <vt:lpstr>楷体_GB2312</vt:lpstr>
      <vt:lpstr>宋体</vt:lpstr>
      <vt:lpstr>微软雅黑</vt:lpstr>
      <vt:lpstr>新宋体</vt:lpstr>
      <vt:lpstr>Arial</vt:lpstr>
      <vt:lpstr>Times New Roman</vt:lpstr>
      <vt:lpstr>Verdana</vt:lpstr>
      <vt:lpstr>第一PPT：www.1ppt.com</vt:lpstr>
      <vt:lpstr>PowerPoint 演示文稿</vt:lpstr>
      <vt:lpstr>  课文 </vt:lpstr>
      <vt:lpstr>  课文 </vt:lpstr>
      <vt:lpstr>  课文 </vt:lpstr>
      <vt:lpstr>  课文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Wwq</cp:lastModifiedBy>
  <cp:revision>34</cp:revision>
  <dcterms:created xsi:type="dcterms:W3CDTF">2019-06-19T02:08:00Z</dcterms:created>
  <dcterms:modified xsi:type="dcterms:W3CDTF">2019-09-24T09:59:20Z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